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3" r:id="rId4"/>
    <p:sldId id="264" r:id="rId5"/>
    <p:sldId id="265" r:id="rId6"/>
    <p:sldId id="267" r:id="rId7"/>
    <p:sldId id="268" r:id="rId8"/>
    <p:sldId id="271" r:id="rId9"/>
    <p:sldId id="270" r:id="rId10"/>
    <p:sldId id="272" r:id="rId11"/>
    <p:sldId id="273" r:id="rId12"/>
    <p:sldId id="274" r:id="rId13"/>
    <p:sldId id="275" r:id="rId14"/>
    <p:sldId id="27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286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17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65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726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5218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022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123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725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01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543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432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28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47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07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37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9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63F83-C4BC-464F-B197-608012D371DD}" type="datetimeFigureOut">
              <a:rPr lang="en-US" smtClean="0"/>
              <a:t>03-Oct-25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4E437D5-3B29-4292-94D5-03B1DD90B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31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1D470-6058-49C3-81E4-968BAF9B17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2579" y="2333513"/>
            <a:ext cx="8746642" cy="1712014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chemeClr val="tx1"/>
                </a:solidFill>
              </a:rPr>
              <a:t>ИЗГРАДЊА САОБРАЋАЈНИЦЕ СА ПЕШАЧКОМ И БИЦИКЛИСТИЧКОМ СТАЗОМ У УЛИЦИ </a:t>
            </a:r>
            <a:br>
              <a:rPr lang="sr-Cyrl-RS" sz="2400" b="1" dirty="0">
                <a:solidFill>
                  <a:schemeClr val="tx1"/>
                </a:solidFill>
              </a:rPr>
            </a:br>
            <a:r>
              <a:rPr lang="sr-Cyrl-RS" sz="2400" b="1" dirty="0">
                <a:solidFill>
                  <a:schemeClr val="tx1"/>
                </a:solidFill>
              </a:rPr>
              <a:t>ВАСЕ ПЕЛАГИЋА У ОЏАЦИМА</a:t>
            </a:r>
            <a:br>
              <a:rPr lang="sr-Cyrl-RS" sz="2400" b="1" dirty="0">
                <a:solidFill>
                  <a:schemeClr val="tx1"/>
                </a:solidFill>
              </a:rPr>
            </a:br>
            <a:r>
              <a:rPr lang="sr-Cyrl-RS" sz="2400" b="1" dirty="0">
                <a:solidFill>
                  <a:schemeClr val="tx1"/>
                </a:solidFill>
              </a:rPr>
              <a:t>К.П. 616/1, 616/2, 2374 И 2370 К.О. ОЏАЦИ 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706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520"/>
            <a:ext cx="10769600" cy="246610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Ситуациони план – приказ јавне расвете.</a:t>
            </a:r>
          </a:p>
          <a:p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D5C0ED5-C096-4149-9007-E6AEA429C6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953" t="2496" r="1678" b="8995"/>
          <a:stretch/>
        </p:blipFill>
        <p:spPr>
          <a:xfrm>
            <a:off x="1642615" y="922506"/>
            <a:ext cx="8906769" cy="5519974"/>
          </a:xfrm>
        </p:spPr>
      </p:pic>
    </p:spTree>
    <p:extLst>
      <p:ext uri="{BB962C8B-B14F-4D97-AF65-F5344CB8AC3E}">
        <p14:creationId xmlns:p14="http://schemas.microsoft.com/office/powerpoint/2010/main" val="3718404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739" y="352147"/>
            <a:ext cx="3447494" cy="246610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Ситуациони план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– приказ саобраћајног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решења.</a:t>
            </a:r>
          </a:p>
          <a:p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3AB650FA-7977-4DA2-A83F-06C5CB28EE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6714" y="213064"/>
            <a:ext cx="8982075" cy="6471821"/>
          </a:xfrm>
        </p:spPr>
      </p:pic>
    </p:spTree>
    <p:extLst>
      <p:ext uri="{BB962C8B-B14F-4D97-AF65-F5344CB8AC3E}">
        <p14:creationId xmlns:p14="http://schemas.microsoft.com/office/powerpoint/2010/main" val="108431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739" y="352147"/>
            <a:ext cx="3447494" cy="246610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Ситуациони план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– приказ саобраћајног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решења.</a:t>
            </a:r>
          </a:p>
          <a:p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C411BC3-BCD4-4095-9D7B-589B708A3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03" r="349"/>
          <a:stretch/>
        </p:blipFill>
        <p:spPr>
          <a:xfrm>
            <a:off x="3091631" y="156223"/>
            <a:ext cx="8573628" cy="6573051"/>
          </a:xfrm>
        </p:spPr>
      </p:pic>
    </p:spTree>
    <p:extLst>
      <p:ext uri="{BB962C8B-B14F-4D97-AF65-F5344CB8AC3E}">
        <p14:creationId xmlns:p14="http://schemas.microsoft.com/office/powerpoint/2010/main" val="2970652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23" y="343268"/>
            <a:ext cx="10769600" cy="246610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/>
                </a:solidFill>
              </a:rPr>
              <a:t>Te</a:t>
            </a:r>
            <a:r>
              <a:rPr lang="sr-Cyrl-RS" sz="2200" dirty="0">
                <a:solidFill>
                  <a:schemeClr val="tx1"/>
                </a:solidFill>
              </a:rPr>
              <a:t>хничком документацијом за реконструкцију ОШ Бранко Радичевић планирана је изградња интерне саобраћајнице, са којом ће бити повезана предметна саоабраћајница у улици Васе Пелагића</a:t>
            </a:r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A4960E1-3F79-47FD-ACE4-CF18096F20A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70655" y="1438182"/>
            <a:ext cx="7157430" cy="522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280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385453"/>
            <a:ext cx="10769600" cy="4488874"/>
          </a:xfrm>
        </p:spPr>
        <p:txBody>
          <a:bodyPr>
            <a:normAutofit fontScale="9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Закључак – економске карактеристике:</a:t>
            </a:r>
            <a:br>
              <a:rPr lang="sr-Cyrl-RS" sz="2200" dirty="0">
                <a:solidFill>
                  <a:schemeClr val="tx1"/>
                </a:solidFill>
              </a:rPr>
            </a:b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- изградњом инфраструктуре отварају се могућности улагања у друге привредне активности;</a:t>
            </a:r>
            <a:br>
              <a:rPr lang="en-US" sz="2200" dirty="0">
                <a:solidFill>
                  <a:schemeClr val="tx1"/>
                </a:solidFill>
              </a:rPr>
            </a:br>
            <a:r>
              <a:rPr lang="en-US" sz="2200" dirty="0">
                <a:solidFill>
                  <a:schemeClr val="tx1"/>
                </a:solidFill>
              </a:rPr>
              <a:t>- </a:t>
            </a:r>
            <a:r>
              <a:rPr lang="sr-Cyrl-RS" sz="2200" dirty="0">
                <a:solidFill>
                  <a:schemeClr val="tx1"/>
                </a:solidFill>
              </a:rPr>
              <a:t>планираном изградњом стварају се услови за побољшање постојећих путни капацитета, а нарочито побољшање функционасања објекта Основне школе;</a:t>
            </a:r>
            <a:br>
              <a:rPr lang="en-US" sz="2200" dirty="0">
                <a:solidFill>
                  <a:schemeClr val="tx1"/>
                </a:solidFill>
              </a:rPr>
            </a:br>
            <a:r>
              <a:rPr lang="en-US" sz="2200" dirty="0">
                <a:solidFill>
                  <a:schemeClr val="tx1"/>
                </a:solidFill>
              </a:rPr>
              <a:t>- </a:t>
            </a:r>
            <a:r>
              <a:rPr lang="sr-Cyrl-RS" sz="2200" dirty="0">
                <a:solidFill>
                  <a:schemeClr val="tx1"/>
                </a:solidFill>
              </a:rPr>
              <a:t>позитивни економски утицаји ове инвестиције могу се огледати у повећању избора школе за будуће ученике;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- примена адекватних активности и мера на очувању непосредног природног окружења; 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- повећана безбедност саобраћаја кроз планско уређење и повећање нивоа услуга које сама инфраструктура пружа.</a:t>
            </a:r>
            <a:br>
              <a:rPr lang="sr-Cyrl-RS" sz="2200" dirty="0">
                <a:solidFill>
                  <a:schemeClr val="tx1"/>
                </a:solidFill>
              </a:rPr>
            </a:br>
            <a:br>
              <a:rPr lang="sr-Cyrl-RS" sz="2200" dirty="0">
                <a:solidFill>
                  <a:schemeClr val="tx1"/>
                </a:solidFill>
              </a:rPr>
            </a:br>
            <a:br>
              <a:rPr lang="sr-Cyrl-RS" sz="2200" dirty="0">
                <a:solidFill>
                  <a:schemeClr val="tx1"/>
                </a:solidFill>
              </a:rPr>
            </a:br>
            <a:endParaRPr lang="sr-Cyrl-RS" sz="2200" dirty="0">
              <a:solidFill>
                <a:schemeClr val="tx1"/>
              </a:solidFill>
            </a:endParaRPr>
          </a:p>
          <a:p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853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472" y="805873"/>
            <a:ext cx="10769600" cy="2466109"/>
          </a:xfrm>
        </p:spPr>
        <p:txBody>
          <a:bodyPr>
            <a:normAutofit fontScale="9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Предмет пројекта - изградња: 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- двосмерна саобраћајница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- пешачке стазе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- бициклистичка стаза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- паркинзи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- јавна расвета</a:t>
            </a:r>
            <a:br>
              <a:rPr lang="sr-Cyrl-RS" sz="2200" dirty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7D96677-2129-4743-8507-8F1E206F9407}"/>
              </a:ext>
            </a:extLst>
          </p:cNvPr>
          <p:cNvSpPr txBox="1">
            <a:spLocks/>
          </p:cNvSpPr>
          <p:nvPr/>
        </p:nvSpPr>
        <p:spPr>
          <a:xfrm>
            <a:off x="1542472" y="3419563"/>
            <a:ext cx="10769600" cy="270602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Циљ пројекта – коначна реализација: 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- безбедност у саобраћају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- безбедно кретање пешака, бициклиста и возила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- савременији приступ садржајима школе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      - повезаност школске и јавне инфраструктуре</a:t>
            </a:r>
          </a:p>
        </p:txBody>
      </p:sp>
    </p:spTree>
    <p:extLst>
      <p:ext uri="{BB962C8B-B14F-4D97-AF65-F5344CB8AC3E}">
        <p14:creationId xmlns:p14="http://schemas.microsoft.com/office/powerpoint/2010/main" val="1641631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0AD7E-68DA-444A-9170-F342FB11B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545" y="960581"/>
            <a:ext cx="3489791" cy="286327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b="1" dirty="0">
                <a:solidFill>
                  <a:schemeClr val="tx1"/>
                </a:solidFill>
              </a:rPr>
              <a:t>Микролокација - 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предметни простор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парк, улице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Васе Пелагића, 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Иве Лоле Рибара,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Основна школа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Бранко Радичевић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у Оџацима</a:t>
            </a:r>
            <a:endParaRPr lang="en-US" sz="2200" dirty="0">
              <a:solidFill>
                <a:schemeClr val="tx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D03AE37-AD04-4AC0-B0B0-B14D1F9DF2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3911" t="11997" r="19574" b="2509"/>
          <a:stretch/>
        </p:blipFill>
        <p:spPr>
          <a:xfrm>
            <a:off x="3379511" y="379805"/>
            <a:ext cx="8407644" cy="609839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3D26FA-5A45-4620-949E-640BADF96DD1}"/>
              </a:ext>
            </a:extLst>
          </p:cNvPr>
          <p:cNvSpPr txBox="1"/>
          <p:nvPr/>
        </p:nvSpPr>
        <p:spPr>
          <a:xfrm>
            <a:off x="8626765" y="5153891"/>
            <a:ext cx="100676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dirty="0"/>
              <a:t>Основа школа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A63CFF-A080-4C14-9D9D-7E8D209BC273}"/>
              </a:ext>
            </a:extLst>
          </p:cNvPr>
          <p:cNvSpPr txBox="1"/>
          <p:nvPr/>
        </p:nvSpPr>
        <p:spPr>
          <a:xfrm>
            <a:off x="6869302" y="3177523"/>
            <a:ext cx="732225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sr-Cyrl-RS" dirty="0"/>
              <a:t>Парк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516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сновна школа &quot;Бранко Радичевић&quot; Оџаци - Почетна">
            <a:extLst>
              <a:ext uri="{FF2B5EF4-FFF2-40B4-BE49-F238E27FC236}">
                <a16:creationId xmlns:a16="http://schemas.microsoft.com/office/drawing/2014/main" id="{CA1AE712-9EC0-4EEE-A0EE-690D16242E2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2"/>
          <a:stretch/>
        </p:blipFill>
        <p:spPr bwMode="auto">
          <a:xfrm>
            <a:off x="812800" y="2964872"/>
            <a:ext cx="10664921" cy="339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599"/>
            <a:ext cx="10769600" cy="246610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Основна школа се налази у улици Васе Пелагића у насељеном месту Оџаци.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Улаз у школу је из улице Васе Пелагића.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Школа је смештена у непосредној близини парка и изолована је од саобраћајница.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У околини школе се налазе пешачке стазе које се прожимају кроз парк и тако повезују школу са улицом Васе Пелагића и Иве Лоле Рибара.</a:t>
            </a:r>
          </a:p>
          <a:p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268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599"/>
            <a:ext cx="10769600" cy="246610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У улици Иве Лоле Рибара постоје пешачке стазе са обе стране улице и бициклистичка стаза са једне стране.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Постојеће стање је бетонска стаза ширине 3,0 </a:t>
            </a:r>
            <a:r>
              <a:rPr lang="en-US" sz="2200" dirty="0">
                <a:solidFill>
                  <a:schemeClr val="tx1"/>
                </a:solidFill>
              </a:rPr>
              <a:t>m </a:t>
            </a:r>
            <a:r>
              <a:rPr lang="sr-Cyrl-RS" sz="2200" dirty="0">
                <a:solidFill>
                  <a:schemeClr val="tx1"/>
                </a:solidFill>
              </a:rPr>
              <a:t>која се пружа између ограде школе и дрвореда као и прилазне стазе од бехатона ширине 1,5</a:t>
            </a:r>
            <a:r>
              <a:rPr lang="en-US" sz="2200" dirty="0">
                <a:solidFill>
                  <a:schemeClr val="tx1"/>
                </a:solidFill>
              </a:rPr>
              <a:t> m</a:t>
            </a:r>
            <a:r>
              <a:rPr lang="sr-Cyrl-RS" sz="2200" dirty="0">
                <a:solidFill>
                  <a:schemeClr val="tx1"/>
                </a:solidFill>
              </a:rPr>
              <a:t>.</a:t>
            </a:r>
          </a:p>
          <a:p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6" name="Content Placeholder 7">
            <a:extLst>
              <a:ext uri="{FF2B5EF4-FFF2-40B4-BE49-F238E27FC236}">
                <a16:creationId xmlns:a16="http://schemas.microsoft.com/office/drawing/2014/main" id="{DB0B2B16-CDF4-4B41-BEFE-1E302B9130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0991" y="2176161"/>
            <a:ext cx="4744386" cy="388143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B5214E-DA96-464C-97FE-A8BD014632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0095" y="2176161"/>
            <a:ext cx="4744387" cy="38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703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599"/>
            <a:ext cx="10769600" cy="246610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Интензитет моторизованог саобраћаја у окружењу Основне школе Бранко Радичевић у Оџацима.</a:t>
            </a:r>
          </a:p>
          <a:p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4162DDE-35B3-4C4A-B9B4-F9DBF424E9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803"/>
          <a:stretch/>
        </p:blipFill>
        <p:spPr>
          <a:xfrm>
            <a:off x="2099228" y="1633848"/>
            <a:ext cx="7790343" cy="4469659"/>
          </a:xfrm>
        </p:spPr>
      </p:pic>
    </p:spTree>
    <p:extLst>
      <p:ext uri="{BB962C8B-B14F-4D97-AF65-F5344CB8AC3E}">
        <p14:creationId xmlns:p14="http://schemas.microsoft.com/office/powerpoint/2010/main" val="4005814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385453"/>
            <a:ext cx="10769600" cy="448887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Пројектовано решење:</a:t>
            </a:r>
            <a:br>
              <a:rPr lang="sr-Cyrl-RS" sz="2200" dirty="0">
                <a:solidFill>
                  <a:schemeClr val="tx1"/>
                </a:solidFill>
              </a:rPr>
            </a:b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- коловоз од асфалтног застора, ширине 5,4 </a:t>
            </a:r>
            <a:r>
              <a:rPr lang="en-US" sz="2200" dirty="0">
                <a:solidFill>
                  <a:schemeClr val="tx1"/>
                </a:solidFill>
              </a:rPr>
              <a:t>m</a:t>
            </a:r>
            <a:br>
              <a:rPr lang="en-US" sz="2200" dirty="0">
                <a:solidFill>
                  <a:schemeClr val="tx1"/>
                </a:solidFill>
              </a:rPr>
            </a:br>
            <a:r>
              <a:rPr lang="en-US" sz="2200" dirty="0">
                <a:solidFill>
                  <a:schemeClr val="tx1"/>
                </a:solidFill>
              </a:rPr>
              <a:t>- </a:t>
            </a:r>
            <a:r>
              <a:rPr lang="sr-Cyrl-RS" sz="2200" dirty="0">
                <a:solidFill>
                  <a:schemeClr val="tx1"/>
                </a:solidFill>
              </a:rPr>
              <a:t>6 паркинг места 5,5</a:t>
            </a:r>
            <a:r>
              <a:rPr lang="en-US" sz="2200" dirty="0">
                <a:solidFill>
                  <a:schemeClr val="tx1"/>
                </a:solidFill>
              </a:rPr>
              <a:t> x 2,5 m</a:t>
            </a:r>
            <a:r>
              <a:rPr lang="sr-Cyrl-RS" sz="2200" dirty="0">
                <a:solidFill>
                  <a:schemeClr val="tx1"/>
                </a:solidFill>
              </a:rPr>
              <a:t> од бетонских плоча</a:t>
            </a:r>
            <a:br>
              <a:rPr lang="en-US" sz="2200" dirty="0">
                <a:solidFill>
                  <a:schemeClr val="tx1"/>
                </a:solidFill>
              </a:rPr>
            </a:br>
            <a:r>
              <a:rPr lang="en-US" sz="2200" dirty="0">
                <a:solidFill>
                  <a:schemeClr val="tx1"/>
                </a:solidFill>
              </a:rPr>
              <a:t>- </a:t>
            </a:r>
            <a:r>
              <a:rPr lang="sr-Cyrl-RS" sz="2200" dirty="0">
                <a:solidFill>
                  <a:schemeClr val="tx1"/>
                </a:solidFill>
              </a:rPr>
              <a:t>пешачке стазе ширине 1,5 </a:t>
            </a:r>
            <a:r>
              <a:rPr lang="en-US" sz="2200" dirty="0">
                <a:solidFill>
                  <a:schemeClr val="tx1"/>
                </a:solidFill>
              </a:rPr>
              <a:t>m</a:t>
            </a:r>
            <a:r>
              <a:rPr lang="sr-Cyrl-RS" sz="2200" dirty="0">
                <a:solidFill>
                  <a:schemeClr val="tx1"/>
                </a:solidFill>
              </a:rPr>
              <a:t> од бетоснких плоча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- бициклистичка стаза ширине 2,0 </a:t>
            </a:r>
            <a:r>
              <a:rPr lang="en-US" sz="2200" dirty="0">
                <a:solidFill>
                  <a:schemeClr val="tx1"/>
                </a:solidFill>
              </a:rPr>
              <a:t>m</a:t>
            </a:r>
            <a:r>
              <a:rPr lang="sr-Cyrl-RS" sz="2200" dirty="0">
                <a:solidFill>
                  <a:schemeClr val="tx1"/>
                </a:solidFill>
              </a:rPr>
              <a:t> од асфалтног застора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- одводњавање – сливници, отворени канали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- јавно осветљење – канделабери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- саобраћајна сигнализација и опрема</a:t>
            </a:r>
            <a:br>
              <a:rPr lang="sr-Cyrl-RS" sz="2200" dirty="0">
                <a:solidFill>
                  <a:schemeClr val="tx1"/>
                </a:solidFill>
              </a:rPr>
            </a:br>
            <a:r>
              <a:rPr lang="sr-Cyrl-RS" sz="2200" dirty="0">
                <a:solidFill>
                  <a:schemeClr val="tx1"/>
                </a:solidFill>
              </a:rPr>
              <a:t>- садња 51 стабла листопадне липе</a:t>
            </a:r>
            <a:br>
              <a:rPr lang="sr-Cyrl-RS" sz="2200" dirty="0">
                <a:solidFill>
                  <a:schemeClr val="tx1"/>
                </a:solidFill>
              </a:rPr>
            </a:br>
            <a:br>
              <a:rPr lang="sr-Cyrl-RS" sz="2200" dirty="0">
                <a:solidFill>
                  <a:schemeClr val="tx1"/>
                </a:solidFill>
              </a:rPr>
            </a:br>
            <a:endParaRPr lang="sr-Cyrl-RS" sz="2200" dirty="0">
              <a:solidFill>
                <a:schemeClr val="tx1"/>
              </a:solidFill>
            </a:endParaRPr>
          </a:p>
          <a:p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506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7" y="414290"/>
            <a:ext cx="10769600" cy="246610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Ситуациони план – приказ постојећег стања предметног простора.</a:t>
            </a:r>
          </a:p>
          <a:p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E914F48-C058-46E4-89DE-E70144A249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79" t="2227" r="519" b="1455"/>
          <a:stretch/>
        </p:blipFill>
        <p:spPr>
          <a:xfrm>
            <a:off x="1279187" y="936024"/>
            <a:ext cx="9794741" cy="5507685"/>
          </a:xfrm>
        </p:spPr>
      </p:pic>
    </p:spTree>
    <p:extLst>
      <p:ext uri="{BB962C8B-B14F-4D97-AF65-F5344CB8AC3E}">
        <p14:creationId xmlns:p14="http://schemas.microsoft.com/office/powerpoint/2010/main" val="3008579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F18746-53D1-4B44-880E-8686D446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23" y="390620"/>
            <a:ext cx="10769600" cy="246610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200" dirty="0">
                <a:solidFill>
                  <a:schemeClr val="tx1"/>
                </a:solidFill>
              </a:rPr>
              <a:t>Ситуациони план – приказ пројектантског решења саобраћајница.</a:t>
            </a:r>
          </a:p>
          <a:p>
            <a:endParaRPr lang="sr-Cyrl-R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0FB39B4-1107-44DF-919C-689E9F1C40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9" t="612" r="639" b="25126"/>
          <a:stretch/>
        </p:blipFill>
        <p:spPr>
          <a:xfrm>
            <a:off x="1092915" y="1020931"/>
            <a:ext cx="10404717" cy="5446449"/>
          </a:xfrm>
        </p:spPr>
      </p:pic>
    </p:spTree>
    <p:extLst>
      <p:ext uri="{BB962C8B-B14F-4D97-AF65-F5344CB8AC3E}">
        <p14:creationId xmlns:p14="http://schemas.microsoft.com/office/powerpoint/2010/main" val="156932267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338</TotalTime>
  <Words>486</Words>
  <Application>Microsoft Office PowerPoint</Application>
  <PresentationFormat>Widescreen</PresentationFormat>
  <Paragraphs>21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Trebuchet MS</vt:lpstr>
      <vt:lpstr>Wingdings</vt:lpstr>
      <vt:lpstr>Wingdings 3</vt:lpstr>
      <vt:lpstr>Facet</vt:lpstr>
      <vt:lpstr>ИЗГРАДЊА САОБРАЋАЈНИЦЕ СА ПЕШАЧКОМ И БИЦИКЛИСТИЧКОМ СТАЗОМ У УЛИЦИ  ВАСЕ ПЕЛАГИЋА У ОЏАЦИМА К.П. 616/1, 616/2, 2374 И 2370 К.О. ОЏАЦИ </vt:lpstr>
      <vt:lpstr>Предмет пројекта - изградња:               - двосмерна саобраћајница       - пешачке стазе       - бициклистичка стаза       - паркинзи       - јавна расвета </vt:lpstr>
      <vt:lpstr>Микролокација -  предметни простор парк, улице Васе Пелагића,  Иве Лоле Рибара, Основна школа Бранко Радичевић у Оџацима</vt:lpstr>
      <vt:lpstr>Основна школа се налази у улици Васе Пелагића у насељеном месту Оџаци. Улаз у школу је из улице Васе Пелагића. Школа је смештена у непосредној близини парка и изолована је од саобраћајница. У околини школе се налазе пешачке стазе које се прожимају кроз парк и тако повезују школу са улицом Васе Пелагића и Иве Лоле Рибара.  </vt:lpstr>
      <vt:lpstr>У улици Иве Лоле Рибара постоје пешачке стазе са обе стране улице и бициклистичка стаза са једне стране. Постојеће стање је бетонска стаза ширине 3,0 m која се пружа између ограде школе и дрвореда као и прилазне стазе од бехатона ширине 1,5 m.  </vt:lpstr>
      <vt:lpstr>Интензитет моторизованог саобраћаја у окружењу Основне школе Бранко Радичевић у Оџацима.  </vt:lpstr>
      <vt:lpstr>Пројектовано решење:  - коловоз од асфалтног застора, ширине 5,4 m - 6 паркинг места 5,5 x 2,5 m од бетонских плоча - пешачке стазе ширине 1,5 m од бетоснких плоча - бициклистичка стаза ширине 2,0 m од асфалтног застора - одводњавање – сливници, отворени канали - јавно осветљење – канделабери - саобраћајна сигнализација и опрема - садња 51 стабла листопадне липе    </vt:lpstr>
      <vt:lpstr>Ситуациони план – приказ постојећег стања предметног простора.  </vt:lpstr>
      <vt:lpstr>Ситуациони план – приказ пројектантског решења саобраћајница.  </vt:lpstr>
      <vt:lpstr>Ситуациони план – приказ јавне расвете.  </vt:lpstr>
      <vt:lpstr>Ситуациони план  – приказ саобраћајног  решења.  </vt:lpstr>
      <vt:lpstr>Ситуациони план  – приказ саобраћајног  решења.  </vt:lpstr>
      <vt:lpstr>Teхничком документацијом за реконструкцију ОШ Бранко Радичевић планирана је изградња интерне саобраћајнице, са којом ће бити повезана предметна саоабраћајница у улици Васе Пелагића </vt:lpstr>
      <vt:lpstr>Закључак – економске карактеристике:  - изградњом инфраструктуре отварају се могућности улагања у друге привредне активности; - планираном изградњом стварају се услови за побољшање постојећих путни капацитета, а нарочито побољшање функционасања објекта Основне школе; - позитивни економски утицаји ове инвестиције могу се огледати у повећању избора школе за будуће ученике; - примена адекватних активности и мера на очувању непосредног природног окружења;  - повећана безбедност саобраћаја кроз планско уређење и повећање нивоа услуга које сама инфраструктура пружа.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ИЗГРАДЊА САОБРАЋАЈНИЦЕ СА ПЕШАЧКОМ СТАЗОМ У УЛИЦИ ВАСЕ ПЕЛАГИЋА У ОЏАЦИМА К.П. 616/1, 616/2, 2374 И 2370 К.О. ОЏАЦИ </dc:title>
  <dc:creator>Korisnik</dc:creator>
  <cp:lastModifiedBy>Korisnik</cp:lastModifiedBy>
  <cp:revision>29</cp:revision>
  <dcterms:created xsi:type="dcterms:W3CDTF">2025-09-30T05:13:18Z</dcterms:created>
  <dcterms:modified xsi:type="dcterms:W3CDTF">2025-10-03T06:52:58Z</dcterms:modified>
</cp:coreProperties>
</file>